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Опросов</c:v>
                </c:pt>
              </c:strCache>
            </c:strRef>
          </c:tx>
          <c:spPr>
            <a:solidFill>
              <a:srgbClr val="4F46E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Патернализм
и автономия</c:v>
                  </c:pt>
                  <c:pt idx="1">
                    <c:v>Вовлечённость
и пульс</c:v>
                  </c:pt>
                  <c:pt idx="2">
                    <c:v>Благополучие
и безопасность</c:v>
                  </c:pt>
                  <c:pt idx="3">
                    <c:v>Развитие
и типология</c:v>
                  </c:pt>
                  <c:pt idx="4">
                    <c:v>Жизненный
цикл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Знакомство: CultureMatch — не «ещё один опросник», а диагностика управленческой модели компании.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Закрытие: предложить конкретный следующий шаг — демонстрацию на их данных.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не гипотезы — это то, что пишут в отраслевых обзорах и говорят HR на интервью.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Ключевое отличие. Патернализм — наша методологическая ниша, её нет у Happy Job и «Пульса».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Показать демо: реальные отделы разносятся по квадрантам, при наведении — пояснение.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Главный аргумент против «уходит в песок».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снимает главное возражение службы безопасности и юристов.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Показать на своём телефоне: открыть ссылку → пройти опрос за минуту.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Компания включает только то, что нужно, и отключает в один клик.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Снимает страх «долгого внедрения».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280160"/>
            <a:ext cx="4206240" cy="4206240"/>
          </a:xfrm>
          <a:prstGeom prst="ellipse">
            <a:avLst/>
          </a:prstGeom>
          <a:solidFill>
            <a:srgbClr val="4F46E5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881360" y="4754880"/>
            <a:ext cx="2743200" cy="2743200"/>
          </a:xfrm>
          <a:prstGeom prst="ellipse">
            <a:avLst/>
          </a:prstGeom>
          <a:solidFill>
            <a:srgbClr val="4F46E5">
              <a:alpha val="2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10312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CultureMatch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306324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7D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Платформа диагностики управленческой культуры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379476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A5B4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отвечаем не только на вопрос «насколько люди вовлечены», но и на вопрос «как устроено управление»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5852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Опросы вовлечённости  ·  Патернализм  ·  Нарративы  ·  Благополучие  ·  Развитие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4206240"/>
            <a:ext cx="4023360" cy="4023360"/>
          </a:xfrm>
          <a:prstGeom prst="ellipse">
            <a:avLst/>
          </a:prstGeom>
          <a:solidFill>
            <a:srgbClr val="4F46E5">
              <a:alpha val="2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10312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Посмотрите на своей компании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40080" y="3017520"/>
            <a:ext cx="9326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7D2FE"/>
                </a:solidFill>
              </a:rPr>
              <a:t>Пилот на одном подразделении — две недели, без интеграций и бюджета на внедрение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40080" y="41148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7D2FE"/>
                </a:solidFill>
              </a:rPr>
              <a:t>Демонстрация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40080" y="452628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A5B4FC"/>
                </a:solidFill>
              </a:rPr>
              <a:t>30 минут: показываем платформу на демо-данных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4343400" y="41148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7D2FE"/>
                </a:solidFill>
              </a:rPr>
              <a:t>Пилот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343400" y="452628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A5B4FC"/>
                </a:solidFill>
              </a:rPr>
              <a:t>2 недели на одном подразделении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046720" y="41148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7D2FE"/>
                </a:solidFill>
              </a:rPr>
              <a:t>Внедрение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8046720" y="452628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A5B4FC"/>
                </a:solidFill>
              </a:rPr>
              <a:t>Полный контур компании или холдинга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0080" y="57607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culturematch.ru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опросы вовлечённости не работают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20700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Две причины, которые называют сами HR-директора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5212080" cy="310896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51560" y="2377440"/>
            <a:ext cx="502920" cy="502920"/>
          </a:xfrm>
          <a:prstGeom prst="ellipse">
            <a:avLst/>
          </a:prstGeom>
          <a:solidFill>
            <a:srgbClr val="E11D48"/>
          </a:solidFill>
          <a:ln/>
        </p:spPr>
      </p:sp>
      <p:sp>
        <p:nvSpPr>
          <p:cNvPr id="6" name="Text 4"/>
          <p:cNvSpPr/>
          <p:nvPr/>
        </p:nvSpPr>
        <p:spPr>
          <a:xfrm>
            <a:off x="105156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737360" y="2395728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Низкий отклик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51560" y="3108960"/>
            <a:ext cx="44805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</a:rPr>
              <a:t>Одного письма со ссылкой недостаточно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</a:rPr>
              <a:t>Вход через пароль и «название организации» с телефона не проходят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</a:rPr>
              <a:t>Полевой персонал вообще не доходит до анкеты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309360" y="2011680"/>
            <a:ext cx="5212080" cy="310896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720840" y="2377440"/>
            <a:ext cx="502920" cy="502920"/>
          </a:xfrm>
          <a:prstGeom prst="ellipse">
            <a:avLst/>
          </a:prstGeom>
          <a:solidFill>
            <a:srgbClr val="D97706"/>
          </a:solidFill>
          <a:ln/>
        </p:spPr>
      </p:sp>
      <p:sp>
        <p:nvSpPr>
          <p:cNvPr id="11" name="Text 9"/>
          <p:cNvSpPr/>
          <p:nvPr/>
        </p:nvSpPr>
        <p:spPr>
          <a:xfrm>
            <a:off x="672084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406640" y="2395728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Результаты «уходят в песок»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108960"/>
            <a:ext cx="44805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</a:rPr>
              <a:t>Сотрудники не верят, что после опроса что-то изменится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</a:rPr>
              <a:t>Отчёт есть — решений нет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</a:rPr>
              <a:t>На следующий год отклик падает ещё сильнее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0080" y="544068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F46E5"/>
                </a:solidFill>
              </a:rPr>
              <a:t>CultureMatch закрывает обе причины: вход в одно касание и обязательный цикл «услышали → сделали».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мы измеряем, чего не измеряют другие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20700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Вовлечённость показывает симптом. Мы показываем причину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88136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194560"/>
            <a:ext cx="502920" cy="502920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●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600200" y="210312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Патернализм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983480" y="2103120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4748B"/>
                </a:solidFill>
              </a:rPr>
              <a:t>Баланс «забота × автономия». Показывает, где компания решает за сотрудников и растит выученную беспомощность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3081528"/>
            <a:ext cx="1088136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914400" y="3310128"/>
            <a:ext cx="502920" cy="502920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33101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●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600200" y="321868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Нарративы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983480" y="3218688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4748B"/>
                </a:solidFill>
              </a:rPr>
              <a:t>Как люди говорят о компании: «они должны», «бесполезно предлагать», «мы», «я могу»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" y="4197096"/>
            <a:ext cx="1088136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914400" y="4425696"/>
            <a:ext cx="502920" cy="50292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42569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●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600200" y="4334256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Вертикальное развитие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983480" y="4334256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4748B"/>
                </a:solidFill>
              </a:rPr>
              <a:t>Уровень сложности мышления руководителей по 7 стадиям — от Оппортуниста до Стратега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40080" y="5312664"/>
            <a:ext cx="1088136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14400" y="5541264"/>
            <a:ext cx="502920" cy="50292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21" name="Text 19"/>
          <p:cNvSpPr/>
          <p:nvPr/>
        </p:nvSpPr>
        <p:spPr>
          <a:xfrm>
            <a:off x="914400" y="554126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●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600200" y="5449824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Психологическая безопасность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983480" y="5449824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4748B"/>
                </a:solidFill>
              </a:rPr>
              <a:t>Можно ли ошибаться, спорить и просить помощи — шкала Эдмондсон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Карта «Забота × Автономия»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20700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Каждое подразделение — точка. Сразу видно, где управленческий риск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521208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304288"/>
            <a:ext cx="201168" cy="201168"/>
          </a:xfrm>
          <a:prstGeom prst="ellipse">
            <a:avLst/>
          </a:prstGeom>
          <a:solidFill>
            <a:srgbClr val="D97706"/>
          </a:solidFill>
          <a:ln/>
        </p:spPr>
      </p:sp>
      <p:sp>
        <p:nvSpPr>
          <p:cNvPr id="6" name="Text 4"/>
          <p:cNvSpPr/>
          <p:nvPr/>
        </p:nvSpPr>
        <p:spPr>
          <a:xfrm>
            <a:off x="1298448" y="21945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Гиперопека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267004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97706"/>
                </a:solidFill>
              </a:rPr>
              <a:t>Высокая забота, низкая автономия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960120" y="3035808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4748B"/>
                </a:solidFill>
              </a:rPr>
              <a:t>Риск выученной беспомощности и оттока инициативных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309360" y="2011680"/>
            <a:ext cx="521208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629400" y="2304288"/>
            <a:ext cx="201168" cy="201168"/>
          </a:xfrm>
          <a:prstGeom prst="ellipse">
            <a:avLst/>
          </a:prstGeom>
          <a:solidFill>
            <a:srgbClr val="059669"/>
          </a:solidFill>
          <a:ln/>
        </p:spPr>
      </p:sp>
      <p:sp>
        <p:nvSpPr>
          <p:cNvPr id="11" name="Text 9"/>
          <p:cNvSpPr/>
          <p:nvPr/>
        </p:nvSpPr>
        <p:spPr>
          <a:xfrm>
            <a:off x="6967728" y="21945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Заботливое партнёрство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29400" y="267004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59669"/>
                </a:solidFill>
              </a:rPr>
              <a:t>Высокая забота, высокая автономия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629400" y="3035808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4748B"/>
                </a:solidFill>
              </a:rPr>
              <a:t>Здоровая зона: доверие и право на ошибку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" y="4160520"/>
            <a:ext cx="521208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960120" y="4453128"/>
            <a:ext cx="201168" cy="201168"/>
          </a:xfrm>
          <a:prstGeom prst="ellipse">
            <a:avLst/>
          </a:prstGeom>
          <a:solidFill>
            <a:srgbClr val="E11D48"/>
          </a:solidFill>
          <a:ln/>
        </p:spPr>
      </p:sp>
      <p:sp>
        <p:nvSpPr>
          <p:cNvPr id="16" name="Text 14"/>
          <p:cNvSpPr/>
          <p:nvPr/>
        </p:nvSpPr>
        <p:spPr>
          <a:xfrm>
            <a:off x="1298448" y="43434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Директивность без заботы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60120" y="4818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11D48"/>
                </a:solidFill>
              </a:rPr>
              <a:t>Низкая забота, низкая автономия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960120" y="5184648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4748B"/>
                </a:solidFill>
              </a:rPr>
              <a:t>Прямой путь к выгоранию и текучести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309360" y="4160520"/>
            <a:ext cx="521208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629400" y="4453128"/>
            <a:ext cx="201168" cy="201168"/>
          </a:xfrm>
          <a:prstGeom prst="ellipse">
            <a:avLst/>
          </a:prstGeom>
          <a:solidFill>
            <a:srgbClr val="64748B"/>
          </a:solidFill>
          <a:ln/>
        </p:spPr>
      </p:sp>
      <p:sp>
        <p:nvSpPr>
          <p:cNvPr id="21" name="Text 19"/>
          <p:cNvSpPr/>
          <p:nvPr/>
        </p:nvSpPr>
        <p:spPr>
          <a:xfrm>
            <a:off x="6967728" y="43434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Дистанцированная автономия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629400" y="481888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</a:rPr>
              <a:t>Низкая забота, высокая автономия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629400" y="5184648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4748B"/>
                </a:solidFill>
              </a:rPr>
              <a:t>Свобода без поддержки: разобщённость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данных — к решениям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20700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бесполезен, если после него ничего не происходит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2606040" cy="283464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33172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7D2FE"/>
                </a:solidFill>
              </a:rPr>
              <a:t>01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914400" y="297180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E293B"/>
                </a:solidFill>
              </a:rPr>
              <a:t>Сигналы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914400" y="3611880"/>
            <a:ext cx="2103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Что вне нормы прямо сейчас — короткие маркеры на главном экране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383280" y="2103120"/>
            <a:ext cx="2606040" cy="283464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0" y="233172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7D2FE"/>
                </a:solidFill>
              </a:rPr>
              <a:t>02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3657600" y="297180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E293B"/>
                </a:solidFill>
              </a:rPr>
              <a:t>Рекомендации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3657600" y="3611880"/>
            <a:ext cx="2103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Делать / не делать / наблюдать — с основанием из данных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26480" y="2103120"/>
            <a:ext cx="2606040" cy="283464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00800" y="233172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7D2FE"/>
                </a:solidFill>
              </a:rPr>
              <a:t>03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6400800" y="297180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E293B"/>
                </a:solidFill>
              </a:rPr>
              <a:t>Инициативы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6400800" y="3611880"/>
            <a:ext cx="2103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Из рекомендации в один клик рождается задача с ответственным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869680" y="2103120"/>
            <a:ext cx="2606040" cy="283464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9144000" y="233172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7D2FE"/>
                </a:solidFill>
              </a:rPr>
              <a:t>04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9144000" y="297180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E293B"/>
                </a:solidFill>
              </a:rPr>
              <a:t>Вы сказали — мы сделали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9144000" y="3611880"/>
            <a:ext cx="2103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Сотрудники видят, что изменилось по их обратной связи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" y="525780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F46E5"/>
                </a:solidFill>
              </a:rPr>
              <a:t>Это замыкает цикл доверия: люди отвечают, потому что видят результат своих ответов.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Приватность — не настройка, а архитектура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5087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7D2FE"/>
                </a:solidFill>
              </a:rPr>
              <a:t>Без доверия сотрудников любые данные об культуре недостоверны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3474720" cy="2286000"/>
          </a:xfrm>
          <a:prstGeom prst="roundRect">
            <a:avLst>
              <a:gd name="adj" fmla="val 4800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4338C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65176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7D2FE"/>
                </a:solidFill>
              </a:rPr>
              <a:t>k ≥ 3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914400" y="3520440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0E7FF"/>
                </a:solidFill>
              </a:rPr>
              <a:t>Группы меньше трёх человек не раскрываются никогда. Порог поднимается до 10 по требованию ИБ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343400" y="2377440"/>
            <a:ext cx="3474720" cy="2286000"/>
          </a:xfrm>
          <a:prstGeom prst="roundRect">
            <a:avLst>
              <a:gd name="adj" fmla="val 4800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4338C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17720" y="265176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7D2FE"/>
                </a:solidFill>
              </a:rPr>
              <a:t>0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4617720" y="3520440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0E7FF"/>
                </a:solidFill>
              </a:rPr>
              <a:t>Ответов конкретного сотрудника не видит ни руководитель, ни HR, ни владелец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046720" y="2377440"/>
            <a:ext cx="3474720" cy="2286000"/>
          </a:xfrm>
          <a:prstGeom prst="roundRect">
            <a:avLst>
              <a:gd name="adj" fmla="val 4800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4338C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21040" y="2651760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7D2FE"/>
                </a:solidFill>
              </a:rPr>
              <a:t>Только вам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8321040" y="3520440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0E7FF"/>
                </a:solidFill>
              </a:rPr>
              <a:t>Тип личности, стадия развития и план развития видит лишь сам сотрудник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" y="502920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B4FC"/>
                </a:solidFill>
              </a:rPr>
              <a:t>Анализ открытых ответов с помощью ИИ выключен по умолчанию. Если включён — наружу уходят только обезличенные тексты: имена, почта и телефоны вырезаются автоматически. Модель можно развернуть в контуре компании.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Отклик начинается с телефона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20700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Приложение ставится на домашний экран — без App Store и RuStore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52120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32688" y="2423160"/>
            <a:ext cx="502920" cy="502920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6" name="Text 4"/>
          <p:cNvSpPr/>
          <p:nvPr/>
        </p:nvSpPr>
        <p:spPr>
          <a:xfrm>
            <a:off x="932688" y="2423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✓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600200" y="22128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Вход по ссылке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600200" y="2578608"/>
            <a:ext cx="4023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Сотрудник открывает ссылку из письма и сразу внутри — без пароля и названия организации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309360" y="2011680"/>
            <a:ext cx="52120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601968" y="2423160"/>
            <a:ext cx="502920" cy="502920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11" name="Text 9"/>
          <p:cNvSpPr/>
          <p:nvPr/>
        </p:nvSpPr>
        <p:spPr>
          <a:xfrm>
            <a:off x="6601968" y="2423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✓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269480" y="22128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Опрос за минуту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269480" y="2578608"/>
            <a:ext cx="4023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Один вопрос на экран, крупные кнопки, автопереход. Не «стена» из 45 вопросов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3611880"/>
            <a:ext cx="52120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932688" y="4023360"/>
            <a:ext cx="502920" cy="502920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16" name="Text 14"/>
          <p:cNvSpPr/>
          <p:nvPr/>
        </p:nvSpPr>
        <p:spPr>
          <a:xfrm>
            <a:off x="932688" y="4023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✓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600200" y="38130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Уведомления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600200" y="4178808"/>
            <a:ext cx="4023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Короткое напоминание, когда появился новый опрос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309360" y="3611880"/>
            <a:ext cx="521208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601968" y="4023360"/>
            <a:ext cx="502920" cy="502920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21" name="Text 19"/>
          <p:cNvSpPr/>
          <p:nvPr/>
        </p:nvSpPr>
        <p:spPr>
          <a:xfrm>
            <a:off x="6601968" y="4023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✓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269480" y="38130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QR для цеха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269480" y="4178808"/>
            <a:ext cx="4023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Анонимный киоск-режим для сотрудников без учётных записей и почты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53949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46E5"/>
                </a:solidFill>
              </a:rPr>
              <a:t>Устанавливается за 3 касания. Обновления приходят мгновенно — без релизов в магазинах.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готовых методик в каталоге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20700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Подключаются в один клик — от пульса на неделю до 360°</a:t>
            </a:r>
            <a:endParaRPr lang="en-US" sz="15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40080" y="1965960"/>
          <a:ext cx="5852160" cy="3840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6858000" y="210312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93B"/>
                </a:solidFill>
              </a:rPr>
              <a:t>Патернализм базовый / расширенный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10241280" y="210312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наша методология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858000" y="251460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93B"/>
                </a:solidFill>
              </a:rPr>
              <a:t>Вовлечённость, лояльность, eNPS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0241280" y="25146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45 вопросов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858000" y="292608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93B"/>
                </a:solidFill>
              </a:rPr>
              <a:t>Пульс недели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10241280" y="292608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 вопросов, 1 минута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858000" y="333756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93B"/>
                </a:solidFill>
              </a:rPr>
              <a:t>Психологическая безопасность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0241280" y="333756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по Эдмондсон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858000" y="37490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93B"/>
                </a:solidFill>
              </a:rPr>
              <a:t>Благополучие WHO-5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10241280" y="374904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методика ВОЗ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858000" y="416052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93B"/>
                </a:solidFill>
              </a:rPr>
              <a:t>180° руководителя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10241280" y="416052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анонимно, k ≥ 3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6858000" y="457200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93B"/>
                </a:solidFill>
              </a:rPr>
              <a:t>Вертикальное развитие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10241280" y="457200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логики действия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6858000" y="498348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93B"/>
                </a:solidFill>
              </a:rPr>
              <a:t>Тип личности (16 типов)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10241280" y="498348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для саморефлексии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858000" y="539496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293B"/>
                </a:solidFill>
              </a:rPr>
              <a:t>Адаптация и выходное интервью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10241280" y="5394960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по событию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Внедрение за одну неделю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20700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 интеграций на старте — они подключаются позже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057400"/>
            <a:ext cx="108813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40280"/>
            <a:ext cx="1234440" cy="502920"/>
          </a:xfrm>
          <a:prstGeom prst="roundRect">
            <a:avLst>
              <a:gd name="adj" fmla="val 14545"/>
            </a:avLst>
          </a:prstGeom>
          <a:solidFill>
            <a:srgbClr val="4F46E5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240280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День 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331720" y="2240280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</a:rPr>
              <a:t>Создаём организацию, загружаем сотрудников списком или через SCIM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3063240"/>
            <a:ext cx="108813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68680" y="3246120"/>
            <a:ext cx="1234440" cy="502920"/>
          </a:xfrm>
          <a:prstGeom prst="roundRect">
            <a:avLst>
              <a:gd name="adj" fmla="val 14545"/>
            </a:avLst>
          </a:prstGeom>
          <a:solidFill>
            <a:srgbClr val="4F46E5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3246120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День 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331720" y="3246120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</a:rPr>
              <a:t>Включаем нужные опросы из каталога, настраиваем порог анонимности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4069080"/>
            <a:ext cx="108813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68680" y="4251960"/>
            <a:ext cx="1234440" cy="502920"/>
          </a:xfrm>
          <a:prstGeom prst="roundRect">
            <a:avLst>
              <a:gd name="adj" fmla="val 14545"/>
            </a:avLst>
          </a:prstGeom>
          <a:solidFill>
            <a:srgbClr val="4F46E5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4251960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День 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331720" y="4251960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</a:rPr>
              <a:t>Рассылаем ссылки для входа, сотрудники ставят приложение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5074920"/>
            <a:ext cx="108813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5400000">
              <a:srgbClr val="CBD5E1">
                <a:alpha val="4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68680" y="5257800"/>
            <a:ext cx="1234440" cy="502920"/>
          </a:xfrm>
          <a:prstGeom prst="roundRect">
            <a:avLst>
              <a:gd name="adj" fmla="val 14545"/>
            </a:avLst>
          </a:prstGeom>
          <a:solidFill>
            <a:srgbClr val="4F46E5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5257800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Дни 4–7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2331720" y="5257800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</a:rPr>
              <a:t>Собираем ответы, смотрим отчёты, формируем первые инициативы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64748B"/>
                </a:solidFill>
              </a:rPr>
              <a:t>Демонстрационные данные включаются одной кнопкой — можно показать руководству, как всё выглядит «с данными», ещё до первого опроса.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CultureMatch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CultureMatch — платформа диагностики управленческой культуры</dc:title>
  <dc:subject>PptxGenJS Presentation</dc:subject>
  <dc:creator>CultureMatch</dc:creator>
  <cp:lastModifiedBy>CultureMatch</cp:lastModifiedBy>
  <cp:revision>1</cp:revision>
  <dcterms:created xsi:type="dcterms:W3CDTF">2026-07-26T09:51:09Z</dcterms:created>
  <dcterms:modified xsi:type="dcterms:W3CDTF">2026-07-26T09:51:09Z</dcterms:modified>
</cp:coreProperties>
</file>